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728" r:id="rId2"/>
    <p:sldId id="729" r:id="rId3"/>
    <p:sldId id="731" r:id="rId4"/>
    <p:sldId id="704" r:id="rId5"/>
    <p:sldId id="720" r:id="rId6"/>
    <p:sldId id="740" r:id="rId7"/>
    <p:sldId id="703" r:id="rId8"/>
    <p:sldId id="732" r:id="rId9"/>
    <p:sldId id="660" r:id="rId10"/>
    <p:sldId id="661" r:id="rId11"/>
    <p:sldId id="739" r:id="rId12"/>
    <p:sldId id="644" r:id="rId13"/>
    <p:sldId id="733" r:id="rId14"/>
    <p:sldId id="580" r:id="rId15"/>
    <p:sldId id="642" r:id="rId16"/>
    <p:sldId id="581" r:id="rId17"/>
    <p:sldId id="734" r:id="rId18"/>
    <p:sldId id="613" r:id="rId19"/>
    <p:sldId id="687" r:id="rId20"/>
    <p:sldId id="562" r:id="rId21"/>
    <p:sldId id="735" r:id="rId22"/>
    <p:sldId id="714" r:id="rId23"/>
    <p:sldId id="712" r:id="rId24"/>
    <p:sldId id="725" r:id="rId25"/>
    <p:sldId id="736" r:id="rId26"/>
    <p:sldId id="587" r:id="rId27"/>
    <p:sldId id="737" r:id="rId28"/>
    <p:sldId id="711" r:id="rId29"/>
    <p:sldId id="710" r:id="rId30"/>
    <p:sldId id="715" r:id="rId31"/>
    <p:sldId id="738" r:id="rId32"/>
    <p:sldId id="716" r:id="rId33"/>
    <p:sldId id="718" r:id="rId34"/>
    <p:sldId id="717" r:id="rId35"/>
    <p:sldId id="723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CC"/>
    <a:srgbClr val="BB0F38"/>
    <a:srgbClr val="5F0A01"/>
    <a:srgbClr val="F41222"/>
    <a:srgbClr val="FF0066"/>
    <a:srgbClr val="CC0000"/>
    <a:srgbClr val="FFFFFF"/>
    <a:srgbClr val="FF6600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03" autoAdjust="0"/>
    <p:restoredTop sz="94624" autoAdjust="0"/>
  </p:normalViewPr>
  <p:slideViewPr>
    <p:cSldViewPr>
      <p:cViewPr>
        <p:scale>
          <a:sx n="100" d="100"/>
          <a:sy n="100" d="100"/>
        </p:scale>
        <p:origin x="-4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60446-1D91-4AA9-A4B9-DA6467FEDDF7}" type="datetimeFigureOut">
              <a:rPr lang="en-US" smtClean="0"/>
              <a:pPr/>
              <a:t>6/11/2015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EB956-EEF9-48C6-B8E5-1E93A4AD7A5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D813A-90A1-4444-BF81-477E2D16DD81}" type="datetimeFigureOut">
              <a:rPr lang="en-US" smtClean="0"/>
              <a:pPr/>
              <a:t>6/11/2015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1C07F-D43A-4F8C-83E0-8A5C6569D02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EAADF7-4504-4CDD-9A13-4BB853F1D96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2971C5-0054-418E-8A12-8B9D60598A33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07433F-7BBC-4191-B464-8E7C7011E88E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2971C5-0054-418E-8A12-8B9D60598A33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437212-4F84-43AA-97F6-C9D450D547AE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5CC387-5FBA-449D-8B23-B9BC92D8F53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8DEA89-E215-40A9-BC05-2BAF341E64D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437212-4F84-43AA-97F6-C9D450D547A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437212-4F84-43AA-97F6-C9D450D547A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2971C5-0054-418E-8A12-8B9D60598A33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BE9335-7989-4417-884F-66582912381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2971C5-0054-418E-8A12-8B9D60598A33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6E33C6-3435-41B4-9C0F-CAFF8E010723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6/11/2015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6/11/2015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6/11/2015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93E9-D99E-4955-831C-24BD361F2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6/11/2015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6/11/2015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6/11/2015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6/11/2015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6/11/2015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6/11/2015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6/11/2015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B3E6-ABF4-4B72-A94F-E6AD54CF9C81}" type="datetimeFigureOut">
              <a:rPr lang="en-US" smtClean="0"/>
              <a:pPr/>
              <a:t>6/11/2015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9B3E6-ABF4-4B72-A94F-E6AD54CF9C81}" type="datetimeFigureOut">
              <a:rPr lang="en-US" smtClean="0"/>
              <a:pPr/>
              <a:t>6/11/2015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25582-0ADE-4E84-90C3-ADC215CF169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C:\Users\acer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229200"/>
            <a:ext cx="779784" cy="5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vellayil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14290"/>
            <a:ext cx="8833366" cy="6643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2" descr="C:\Users\acer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1356145" cy="1000108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ontent Placeholder 19"/>
          <p:cNvSpPr txBox="1">
            <a:spLocks noGrp="1" noChangeArrowheads="1"/>
          </p:cNvSpPr>
          <p:nvPr>
            <p:ph idx="1"/>
          </p:nvPr>
        </p:nvSpPr>
        <p:spPr bwMode="auto">
          <a:xfrm>
            <a:off x="1071538" y="1785926"/>
            <a:ext cx="1714512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" i="1" dirty="0">
                <a:solidFill>
                  <a:srgbClr val="002060"/>
                </a:solidFill>
                <a:latin typeface="Baskerville Old Face" pitchFamily="18" charset="0"/>
              </a:rPr>
              <a:t>Road to Prosperity</a:t>
            </a:r>
            <a:endParaRPr lang="en-IN" sz="1500" i="1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166" y="4572008"/>
            <a:ext cx="685804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Project Review Meeting – </a:t>
            </a:r>
          </a:p>
          <a:p>
            <a:pPr algn="ctr"/>
            <a:r>
              <a:rPr lang="en-US" sz="4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en-US" sz="4200" b="1" i="1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</a:t>
            </a:r>
            <a:r>
              <a:rPr lang="en-US" sz="4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June 2015</a:t>
            </a:r>
            <a:endParaRPr lang="en-US" sz="42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3042" y="571480"/>
            <a:ext cx="701057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Roads And Bridges Development </a:t>
            </a:r>
          </a:p>
          <a:p>
            <a:pPr algn="ctr"/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Corporation of Kerala LTD</a:t>
            </a:r>
            <a:endParaRPr lang="en-US" sz="3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/>
          </p:nvPr>
        </p:nvSpPr>
        <p:spPr>
          <a:xfrm>
            <a:off x="0" y="0"/>
            <a:ext cx="9144000" cy="986400"/>
          </a:xfrm>
          <a:solidFill>
            <a:schemeClr val="accent3">
              <a:lumMod val="75000"/>
            </a:schemeClr>
          </a:solidFill>
          <a:ln cmpd="dbl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 eaLnBrk="0" hangingPunct="0">
              <a:buNone/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Flyover </a:t>
            </a: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at </a:t>
            </a:r>
            <a:r>
              <a:rPr lang="en-US" sz="2000" b="1" kern="0" dirty="0" err="1" smtClean="0">
                <a:solidFill>
                  <a:schemeClr val="bg1"/>
                </a:solidFill>
                <a:cs typeface="Arial" charset="0"/>
              </a:rPr>
              <a:t>Palarivattom</a:t>
            </a: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 in NH 66 (OLD 47) BYPASS</a:t>
            </a:r>
          </a:p>
          <a:p>
            <a:pPr algn="ctr" eaLnBrk="0" hangingPunct="0">
              <a:buNone/>
              <a:defRPr/>
            </a:pP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Progress Report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-30.05.2015</a:t>
            </a:r>
            <a:endParaRPr lang="en-IN" sz="2000" b="1" kern="0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48" y="1397001"/>
          <a:ext cx="7786741" cy="4614440"/>
        </p:xfrm>
        <a:graphic>
          <a:graphicData uri="http://schemas.openxmlformats.org/drawingml/2006/table">
            <a:tbl>
              <a:tblPr/>
              <a:tblGrid>
                <a:gridCol w="532102"/>
                <a:gridCol w="1532168"/>
                <a:gridCol w="655625"/>
                <a:gridCol w="817156"/>
                <a:gridCol w="705511"/>
                <a:gridCol w="864666"/>
                <a:gridCol w="845662"/>
                <a:gridCol w="1833851"/>
              </a:tblGrid>
              <a:tr h="631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 No 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Activity Description 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 Quantity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Cumulative progress upto 31.05.15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Balance  work up to 31.05.15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Actual work done during this Month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Work planned for next week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Remarks 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PILE  Edappally side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P10-1,2,3,4,5,6/P11-1,2,3,4/P12-1,2,3,4/P13-1,2,3,4/P14-1,2,3,4/P15-1,2,3,4/P16-1,2,3,4/P17-1,2,3,4/P18-1,2,3,4,5,6/AP2-1,2,3,4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1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PILE vytilla side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AP1-1,3,4,2/  P1-1,2,3,4 /  P2-4,2,3,1 / P3-1,2,3,4 / P4-1,2,3,4 /P5-1,2,4,3/P6-1,2,3,4/ P7-1,2,3,4/P8-1,2,3,4/  P9-1,2,3,4,5,6</a:t>
                      </a:r>
                    </a:p>
                  </a:txBody>
                  <a:tcPr marL="5305" marR="5305" marT="53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PILE CAP Edappally side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P10,P11,P12,P13,P14,P15,P16,P17,AP2,P18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4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PILE CAP vytilla side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AP1,P1,P2,P3,P4,P5,P6,P7,P8,P9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PIER Edappally side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P10,P11,P12,P13,P14,P15,P16,P17,AP2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PIER Vytilla side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AP1, P1, P2, P3, P4, P5, P6,P7,P8,P9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PIER CAP Edappally side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P10,P11,P12,P13,P14,P15,P16,P17,AP2</a:t>
                      </a:r>
                    </a:p>
                  </a:txBody>
                  <a:tcPr marL="5305" marR="5305" marT="5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/>
          </p:nvPr>
        </p:nvSpPr>
        <p:spPr>
          <a:xfrm>
            <a:off x="0" y="0"/>
            <a:ext cx="9144000" cy="986400"/>
          </a:xfrm>
          <a:solidFill>
            <a:schemeClr val="accent3">
              <a:lumMod val="75000"/>
            </a:schemeClr>
          </a:solidFill>
          <a:ln cmpd="dbl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 eaLnBrk="0" hangingPunct="0">
              <a:buNone/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Flyover </a:t>
            </a: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at </a:t>
            </a:r>
            <a:r>
              <a:rPr lang="en-US" sz="2000" b="1" kern="0" dirty="0" err="1" smtClean="0">
                <a:solidFill>
                  <a:schemeClr val="bg1"/>
                </a:solidFill>
                <a:cs typeface="Arial" charset="0"/>
              </a:rPr>
              <a:t>Palarivattom</a:t>
            </a: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 in NH 66 (OLD 47) BYPASS</a:t>
            </a:r>
          </a:p>
          <a:p>
            <a:pPr algn="ctr" eaLnBrk="0" hangingPunct="0">
              <a:buNone/>
              <a:defRPr/>
            </a:pP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Progress Report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-30.05.2015</a:t>
            </a:r>
            <a:endParaRPr lang="en-IN" sz="2000" b="1" kern="0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345" y="1397000"/>
          <a:ext cx="7715306" cy="5157614"/>
        </p:xfrm>
        <a:graphic>
          <a:graphicData uri="http://schemas.openxmlformats.org/drawingml/2006/table">
            <a:tbl>
              <a:tblPr/>
              <a:tblGrid>
                <a:gridCol w="527220"/>
                <a:gridCol w="1518113"/>
                <a:gridCol w="649610"/>
                <a:gridCol w="809661"/>
                <a:gridCol w="699038"/>
                <a:gridCol w="856733"/>
                <a:gridCol w="837903"/>
                <a:gridCol w="1817028"/>
              </a:tblGrid>
              <a:tr h="5743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 No 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Activity Description 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 Quantity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Cumulative progress upto 31.05.15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Balance  work up to 31.05.15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Actual work done during this Month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Work planned for next week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Remarks 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PIER CAP Vytilla side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AP1,P1,P2,P3,P4,P5,P6,P7, P8,P9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0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GIRDER EDAPPALLY side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G1,G2,G3,G4,G5,G6,G15,G17,G18,G19,G21,G23,G24,G26, G28,G29,G30,G31,G33,G34,  G37,G38,G39,G42,G43,G44,G46,G48,G49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3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GIRDER vytila  side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G7,G8,G9,G10,G11,G12,  G13,G14,G16,G20,G22,G25, G27,G32,G35,G36,G40,G41,    G45,G47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GIRDER obligatory span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service road edply west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 to BC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DBM completed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service road edply east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 to BC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DBM completed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service road vytila west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 to BC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DBM completed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service road vytila east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 to BC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DBM completed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Girder Launching Edappally side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Girder Launching Vytila side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</a:p>
                  </a:txBody>
                  <a:tcPr marL="4827" marR="4827" marT="4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4035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" y="1"/>
            <a:ext cx="9144000" cy="100010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mpd="thickThin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Flyover at </a:t>
            </a:r>
            <a:r>
              <a:rPr lang="en-US" sz="2000" b="1" kern="0" dirty="0" err="1" smtClean="0">
                <a:solidFill>
                  <a:schemeClr val="bg1"/>
                </a:solidFill>
                <a:cs typeface="Arial" charset="0"/>
              </a:rPr>
              <a:t>Palarivattom</a:t>
            </a: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 in NH 66 (OLD 47) BYPASS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Progress Photos- 30.05.2015</a:t>
            </a:r>
          </a:p>
        </p:txBody>
      </p:sp>
      <p:pic>
        <p:nvPicPr>
          <p:cNvPr id="5" name="Picture 4" descr="P18 Pile c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5"/>
            <a:ext cx="4036060" cy="2271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57818" y="628652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Girders lifted A1-P1</a:t>
            </a:r>
            <a:endParaRPr lang="en-IN" b="1" dirty="0"/>
          </a:p>
        </p:txBody>
      </p:sp>
      <p:pic>
        <p:nvPicPr>
          <p:cNvPr id="7" name="Picture 6" descr="pedestal  P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142984"/>
            <a:ext cx="4000528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86380" y="342900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P16 Pedestal</a:t>
            </a:r>
            <a:endParaRPr lang="en-IN" b="1" dirty="0"/>
          </a:p>
        </p:txBody>
      </p:sp>
      <p:pic>
        <p:nvPicPr>
          <p:cNvPr id="9" name="Picture 8" descr="girders lifted AP1 P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929066"/>
            <a:ext cx="4036060" cy="2271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rib support for gird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3929066"/>
            <a:ext cx="4036060" cy="2271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57224" y="628652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Crib Support for girder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342900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P18 Pile Cap</a:t>
            </a:r>
            <a:endParaRPr lang="en-IN" b="1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143116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ROB AT ALOOR – MALA </a:t>
            </a:r>
          </a:p>
          <a:p>
            <a:pPr algn="ctr"/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2771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" y="1"/>
            <a:ext cx="9144000" cy="10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ALOOR – MALA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GRAPH- 30.05.2015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4" descr="Progress ch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143008"/>
            <a:ext cx="8001026" cy="5286388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4819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51200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ALOOR – MALA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REPORT-30.05.2015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32" y="1328884"/>
          <a:ext cx="8143933" cy="470875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32027"/>
                <a:gridCol w="1435228"/>
                <a:gridCol w="776867"/>
                <a:gridCol w="780158"/>
                <a:gridCol w="780158"/>
                <a:gridCol w="684696"/>
                <a:gridCol w="724198"/>
                <a:gridCol w="737839"/>
                <a:gridCol w="735507"/>
                <a:gridCol w="857255"/>
              </a:tblGrid>
              <a:tr h="1113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err="1" smtClean="0"/>
                        <a:t>Sl</a:t>
                      </a:r>
                      <a:r>
                        <a:rPr lang="en-US" sz="1200" u="none" strike="noStrike" dirty="0" smtClean="0"/>
                        <a:t> </a:t>
                      </a:r>
                      <a:r>
                        <a:rPr lang="en-US" sz="1200" u="none" strike="noStrike" dirty="0"/>
                        <a:t>No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Activity Description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Total Quantity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Cumulative progress </a:t>
                      </a:r>
                      <a:r>
                        <a:rPr lang="en-US" sz="1200" u="none" strike="noStrike" dirty="0" err="1"/>
                        <a:t>upto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smtClean="0"/>
                        <a:t>May 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Balance  work up to </a:t>
                      </a:r>
                      <a:r>
                        <a:rPr lang="en-US" sz="1200" u="none" strike="noStrike" dirty="0" smtClean="0"/>
                        <a:t>May 2015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Cumulative delay in days from Baseline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Work  planned </a:t>
                      </a:r>
                      <a:r>
                        <a:rPr lang="en-US" sz="1200" u="none" strike="noStrike" dirty="0" smtClean="0"/>
                        <a:t>for</a:t>
                      </a:r>
                      <a:r>
                        <a:rPr lang="en-US" sz="1200" u="none" strike="noStrike" baseline="0" dirty="0" smtClean="0"/>
                        <a:t> May 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Actual work </a:t>
                      </a:r>
                      <a:r>
                        <a:rPr lang="en-US" sz="1200" u="none" strike="noStrike" dirty="0" smtClean="0"/>
                        <a:t>done-</a:t>
                      </a:r>
                      <a:r>
                        <a:rPr lang="en-US" sz="1200" u="none" strike="noStrike" baseline="0" dirty="0" smtClean="0"/>
                        <a:t> May 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Delay in Qty </a:t>
                      </a:r>
                      <a:r>
                        <a:rPr lang="en-US" sz="1200" u="none" strike="noStrike" dirty="0" smtClean="0"/>
                        <a:t>in</a:t>
                      </a:r>
                      <a:r>
                        <a:rPr lang="en-US" sz="1200" u="none" strike="noStrike" baseline="0" dirty="0" smtClean="0"/>
                        <a:t> May 2015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Remarks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</a:tr>
              <a:tr h="2576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/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/>
                        <a:t>Pile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944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/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/>
                        <a:t>Pile Load Test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024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err="1"/>
                        <a:t>Pilecap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024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Pier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024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Piercap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024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Girders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024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Deckslab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smtClean="0">
                          <a:solidFill>
                            <a:schemeClr val="tx1"/>
                          </a:solidFill>
                          <a:latin typeface="Arial Narrow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4701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/>
                        <a:t>Handrails ,KERB &amp; footpath slab casting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917" marR="6917" marT="6917" marB="0" anchor="b"/>
                </a:tc>
              </a:tr>
              <a:tr h="4049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/>
                        <a:t>Retaining </a:t>
                      </a:r>
                      <a:r>
                        <a:rPr lang="en-US" sz="1200" u="none" strike="noStrike" dirty="0" smtClean="0"/>
                        <a:t>Wall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4049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Diversion Road works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950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/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Adjacent span-Girder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just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45570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/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/>
                        <a:t>Adjacent span- Slab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3795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ALOOR – MALA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PHOTOS- 30.05.2015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4" name="Picture 13" descr="RAILWAY SPAN WORK.JPG"/>
          <p:cNvPicPr>
            <a:picLocks noChangeAspect="1"/>
          </p:cNvPicPr>
          <p:nvPr/>
        </p:nvPicPr>
        <p:blipFill>
          <a:blip r:embed="rId3" cstate="print"/>
          <a:srcRect r="353"/>
          <a:stretch>
            <a:fillRect/>
          </a:stretch>
        </p:blipFill>
        <p:spPr>
          <a:xfrm>
            <a:off x="428596" y="1142984"/>
            <a:ext cx="3714776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71538" y="31311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Railway Span work</a:t>
            </a:r>
            <a:endParaRPr lang="en-IN" b="1" dirty="0"/>
          </a:p>
        </p:txBody>
      </p:sp>
      <p:pic>
        <p:nvPicPr>
          <p:cNvPr id="16" name="Picture 15" descr="ALOOR SIDE OF RO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142984"/>
            <a:ext cx="3714776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429256" y="314324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ROB View from </a:t>
            </a:r>
            <a:r>
              <a:rPr lang="en-US" b="1" dirty="0" err="1" smtClean="0"/>
              <a:t>Aloor</a:t>
            </a:r>
            <a:r>
              <a:rPr lang="en-US" b="1" dirty="0" smtClean="0"/>
              <a:t> side</a:t>
            </a:r>
            <a:endParaRPr lang="en-IN" b="1" dirty="0"/>
          </a:p>
        </p:txBody>
      </p:sp>
      <p:pic>
        <p:nvPicPr>
          <p:cNvPr id="18" name="Picture 17" descr="MALA SIDE WORK IN PROGRE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857628"/>
            <a:ext cx="3786214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857224" y="585789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ROB View from Mala Side</a:t>
            </a:r>
            <a:endParaRPr lang="en-IN" b="1" dirty="0"/>
          </a:p>
        </p:txBody>
      </p:sp>
      <p:pic>
        <p:nvPicPr>
          <p:cNvPr id="20" name="Picture 19" descr="PAINTING WOR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857628"/>
            <a:ext cx="3714776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500694" y="585789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Painting works in progress</a:t>
            </a:r>
            <a:endParaRPr lang="en-IN" b="1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14311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ROB AT ANGADIPURAM 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" y="1"/>
            <a:ext cx="9144000" cy="100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ANGADIPURAM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GRAPH- 30.05.2015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4" descr="Angadipuram-prog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8429684" cy="5572164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7200" y="0"/>
            <a:ext cx="9151200" cy="1000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ROB AT ANGADIPURAM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PROGRESS REPORT-30.05.2015</a:t>
            </a:r>
            <a:endParaRPr lang="en-IN" sz="20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3" y="1142984"/>
          <a:ext cx="8072494" cy="421484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904676"/>
                <a:gridCol w="1043858"/>
                <a:gridCol w="1043858"/>
                <a:gridCol w="1530991"/>
                <a:gridCol w="1270585"/>
                <a:gridCol w="1236914"/>
                <a:gridCol w="1041612"/>
              </a:tblGrid>
              <a:tr h="1727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err="1" smtClean="0">
                          <a:solidFill>
                            <a:srgbClr val="BB0F38"/>
                          </a:solidFill>
                        </a:rPr>
                        <a:t>Sl</a:t>
                      </a:r>
                      <a:r>
                        <a:rPr lang="en-US" sz="1400" b="1" u="none" strike="noStrike" dirty="0" smtClean="0">
                          <a:solidFill>
                            <a:srgbClr val="BB0F38"/>
                          </a:solidFill>
                        </a:rPr>
                        <a:t> </a:t>
                      </a:r>
                      <a:r>
                        <a:rPr lang="en-US" sz="1400" b="1" u="none" strike="noStrike" dirty="0">
                          <a:solidFill>
                            <a:srgbClr val="BB0F38"/>
                          </a:solidFill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BB0F38"/>
                        </a:solidFill>
                        <a:latin typeface="Times New Roman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BB0F38"/>
                          </a:solidFill>
                        </a:rPr>
                        <a:t>Activity Description </a:t>
                      </a:r>
                      <a:endParaRPr lang="en-US" sz="1400" b="1" i="0" u="none" strike="noStrike" dirty="0">
                        <a:solidFill>
                          <a:srgbClr val="BB0F38"/>
                        </a:solidFill>
                        <a:latin typeface="Times New Roman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rgbClr val="BB0F38"/>
                          </a:solidFill>
                        </a:rPr>
                        <a:t>Total Quantity </a:t>
                      </a:r>
                      <a:endParaRPr lang="en-IN" sz="1400" b="1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9089" marR="9089" marT="90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rgbClr val="BB0F38"/>
                          </a:solidFill>
                        </a:rPr>
                        <a:t>Cumulative progress </a:t>
                      </a:r>
                      <a:r>
                        <a:rPr lang="en-IN" sz="1400" b="1" u="none" strike="noStrike" dirty="0" smtClean="0">
                          <a:solidFill>
                            <a:srgbClr val="BB0F38"/>
                          </a:solidFill>
                        </a:rPr>
                        <a:t>up to May  2015</a:t>
                      </a:r>
                      <a:endParaRPr lang="en-IN" sz="1400" b="1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9089" marR="9089" marT="90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rgbClr val="BB0F38"/>
                          </a:solidFill>
                        </a:rPr>
                        <a:t>Balance  work up </a:t>
                      </a:r>
                      <a:r>
                        <a:rPr lang="en-IN" sz="1400" b="1" u="none" strike="noStrike" dirty="0" smtClean="0">
                          <a:solidFill>
                            <a:srgbClr val="BB0F38"/>
                          </a:solidFill>
                        </a:rPr>
                        <a:t>to May 2015 </a:t>
                      </a:r>
                      <a:endParaRPr lang="en-IN" sz="1400" b="1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9089" marR="9089" marT="90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 smtClean="0">
                          <a:solidFill>
                            <a:srgbClr val="BB0F38"/>
                          </a:solidFill>
                        </a:rPr>
                        <a:t>Work  planned for May 2015 </a:t>
                      </a:r>
                      <a:endParaRPr lang="en-IN" sz="1400" b="1" i="0" u="none" strike="noStrike" dirty="0">
                        <a:solidFill>
                          <a:srgbClr val="BB0F38"/>
                        </a:solidFill>
                        <a:latin typeface="+mn-lt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smtClean="0">
                          <a:solidFill>
                            <a:srgbClr val="BB0F38"/>
                          </a:solidFill>
                        </a:rPr>
                        <a:t>Actual work done during May </a:t>
                      </a:r>
                      <a:r>
                        <a:rPr lang="en-IN" sz="1400" b="1" u="none" strike="noStrike" dirty="0" smtClean="0">
                          <a:solidFill>
                            <a:srgbClr val="BB0F38"/>
                          </a:solidFill>
                        </a:rPr>
                        <a:t>2015 </a:t>
                      </a:r>
                      <a:endParaRPr lang="en-US" sz="1400" b="1" i="0" u="none" strike="noStrike" dirty="0">
                        <a:solidFill>
                          <a:srgbClr val="BB0F38"/>
                        </a:solidFill>
                        <a:latin typeface="Times New Roman"/>
                      </a:endParaRPr>
                    </a:p>
                  </a:txBody>
                  <a:tcPr marL="4554" marR="4554" marT="4554" marB="0" anchor="ctr"/>
                </a:tc>
              </a:tr>
              <a:tr h="3520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Pile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BB0F38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  <a:tr h="4315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Pilecap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BB0F38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  <a:tr h="511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Pier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5F0A01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5F0A01"/>
                        </a:solidFill>
                        <a:latin typeface="Calibri"/>
                      </a:endParaRPr>
                    </a:p>
                  </a:txBody>
                  <a:tcPr marL="4554" marR="4554" marT="45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5F0A01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5F0A01"/>
                        </a:solidFill>
                        <a:latin typeface="Calibri"/>
                      </a:endParaRPr>
                    </a:p>
                  </a:txBody>
                  <a:tcPr marL="4554" marR="4554" marT="4554" marB="0" anchor="ctr">
                    <a:noFill/>
                  </a:tcPr>
                </a:tc>
              </a:tr>
              <a:tr h="40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Pier cap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smtClean="0">
                          <a:solidFill>
                            <a:srgbClr val="BB0F38"/>
                          </a:solidFill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5F0A01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5F0A01"/>
                        </a:solidFill>
                        <a:latin typeface="Calibri"/>
                      </a:endParaRPr>
                    </a:p>
                  </a:txBody>
                  <a:tcPr marL="4554" marR="4554" marT="45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5F0A01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5F0A01"/>
                        </a:solidFill>
                        <a:latin typeface="Calibri"/>
                      </a:endParaRPr>
                    </a:p>
                  </a:txBody>
                  <a:tcPr marL="4554" marR="4554" marT="4554" marB="0" anchor="ctr">
                    <a:noFill/>
                  </a:tcPr>
                </a:tc>
              </a:tr>
              <a:tr h="3861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Girders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54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54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5F0A01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rgbClr val="5F0A0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54" marR="4554" marT="45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5F0A01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54" marR="4554" marT="4554" marB="0" anchor="ctr">
                    <a:noFill/>
                  </a:tcPr>
                </a:tc>
              </a:tr>
              <a:tr h="397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Deckslab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BB0F38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BB0F38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BB0F38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C:\Users\acer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229200"/>
            <a:ext cx="779784" cy="5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vellayil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214282" y="428604"/>
            <a:ext cx="803207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Progress review of ongoing projects</a:t>
            </a:r>
            <a:endParaRPr lang="en-US" sz="3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143116"/>
            <a:ext cx="9858476" cy="45720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1" i="0" u="none" strike="noStrike" kern="1200" normalizeH="0" baseline="0" noProof="0" dirty="0" smtClean="0">
              <a:ln w="11430"/>
              <a:solidFill>
                <a:srgbClr val="FFFF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Book Antiqu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1" u="none" strike="noStrike" kern="1200" normalizeH="0" baseline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Up gradation of Airport Seaport to four lane	 </a:t>
            </a:r>
            <a:r>
              <a:rPr kumimoji="0" lang="en-US" sz="2000" b="1" i="1" u="none" strike="noStrike" kern="1200" normalizeH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-</a:t>
            </a:r>
            <a:r>
              <a:rPr kumimoji="0" lang="en-US" sz="2000" b="1" i="1" u="none" strike="noStrike" kern="1200" normalizeH="0" baseline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 M/s EKK &amp;Co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1" u="none" strike="noStrike" kern="1200" normalizeH="0" baseline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Flyover</a:t>
            </a:r>
            <a:r>
              <a:rPr kumimoji="0" lang="en-US" sz="2000" b="1" i="1" u="none" strike="noStrike" kern="1200" normalizeH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 at </a:t>
            </a:r>
            <a:r>
              <a:rPr kumimoji="0" lang="en-US" sz="2000" b="1" i="1" u="none" strike="noStrike" kern="1200" normalizeH="0" noProof="0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Palarivattom</a:t>
            </a:r>
            <a:r>
              <a:rPr kumimoji="0" lang="en-US" sz="2000" b="1" i="1" u="none" strike="noStrike" kern="1200" normalizeH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 NH66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               </a:t>
            </a:r>
            <a:r>
              <a:rPr kumimoji="0" lang="en-US" sz="2000" b="1" i="1" u="none" strike="noStrike" kern="1200" normalizeH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(Old NH 47) Bypass 			- RDS Projects ltd</a:t>
            </a:r>
            <a:endParaRPr lang="en-US" sz="2000" b="1" i="1" dirty="0" smtClean="0">
              <a:ln w="11430"/>
              <a:solidFill>
                <a:srgbClr val="FFFF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3.  ROB at </a:t>
            </a:r>
            <a:r>
              <a:rPr lang="en-US" sz="2000" b="1" i="1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Aloor</a:t>
            </a: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Mala			              - M/s CVCC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1" u="none" strike="noStrike" kern="1200" normalizeH="0" baseline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4.  ROB at </a:t>
            </a:r>
            <a:r>
              <a:rPr kumimoji="0" lang="en-US" sz="2000" b="1" i="1" u="none" strike="noStrike" kern="1200" normalizeH="0" baseline="0" noProof="0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Angadipuram</a:t>
            </a:r>
            <a:r>
              <a:rPr kumimoji="0" lang="en-US" sz="2000" b="1" i="1" u="none" strike="noStrike" kern="1200" normalizeH="0" baseline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 			-M/s</a:t>
            </a:r>
            <a:r>
              <a:rPr kumimoji="0" lang="en-US" sz="2000" b="1" i="1" u="none" strike="noStrike" kern="1200" normalizeH="0" noProof="0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 CVCC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5.  Airport Seaport Road-Phase II-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                 Two River Bridges  			- M/s CVCC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6.  ROB at </a:t>
            </a:r>
            <a:r>
              <a:rPr lang="en-US" sz="2000" b="1" i="1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Kumaranelloor</a:t>
            </a: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			- </a:t>
            </a:r>
            <a:r>
              <a:rPr lang="en-US" sz="2000" b="1" i="1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Shri</a:t>
            </a: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en-US" sz="2000" b="1" i="1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K.N.Madhusudhanan</a:t>
            </a:r>
            <a:endParaRPr lang="en-US" sz="2000" b="1" i="1" dirty="0" smtClean="0">
              <a:ln w="11430"/>
              <a:solidFill>
                <a:srgbClr val="FFFF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7.  ROB at </a:t>
            </a:r>
            <a:r>
              <a:rPr lang="en-US" sz="2000" b="1" i="1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Kunjippalli</a:t>
            </a: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			              - M/s Skilled Constructions</a:t>
            </a:r>
          </a:p>
          <a:p>
            <a:pPr marL="457200" indent="-457200">
              <a:spcBef>
                <a:spcPct val="20000"/>
              </a:spcBef>
              <a:buAutoNum type="arabicPeriod" startAt="8"/>
              <a:defRPr/>
            </a:pP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ROB at </a:t>
            </a:r>
            <a:r>
              <a:rPr lang="en-US" sz="2000" b="1" i="1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Eroor</a:t>
            </a: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				- M/s Skilled Constructions</a:t>
            </a:r>
          </a:p>
          <a:p>
            <a:pPr marL="457200" indent="-457200">
              <a:spcBef>
                <a:spcPct val="20000"/>
              </a:spcBef>
              <a:buAutoNum type="arabicPeriod" startAt="8"/>
              <a:defRPr/>
            </a:pPr>
            <a:r>
              <a:rPr lang="en-US" sz="2000" b="1" i="1" dirty="0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Adjacent span- Divine Nagar		- M/s Unique </a:t>
            </a:r>
            <a:r>
              <a:rPr lang="en-US" sz="2000" b="1" i="1" dirty="0" err="1" smtClean="0">
                <a:ln w="11430"/>
                <a:solidFill>
                  <a:srgbClr val="FF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Enginering</a:t>
            </a:r>
            <a:endParaRPr lang="en-US" sz="2000" b="1" i="1" dirty="0" smtClean="0">
              <a:ln w="11430"/>
              <a:solidFill>
                <a:srgbClr val="FFFF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endParaRPr lang="en-US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Book Antiqu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Book Antiqu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3795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0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ANGADIPURAM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PHOTOS – 30.05.2015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4" descr="Building Dismantling work- Perinthalmanna sid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142984"/>
            <a:ext cx="3571900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uilding Dismantling work- Perinthalmanna s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142984"/>
            <a:ext cx="3571900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57356" y="342900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Dismantling of Existing Buildings</a:t>
            </a:r>
            <a:endParaRPr lang="en-IN" b="1" dirty="0"/>
          </a:p>
        </p:txBody>
      </p:sp>
      <p:pic>
        <p:nvPicPr>
          <p:cNvPr id="9" name="Picture 8" descr="Girder work at Span P3-P4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929066"/>
            <a:ext cx="3571900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2844" y="621508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Girder work at span P3-P4</a:t>
            </a:r>
            <a:endParaRPr lang="en-IN" b="1" dirty="0"/>
          </a:p>
        </p:txBody>
      </p:sp>
      <p:pic>
        <p:nvPicPr>
          <p:cNvPr id="11" name="Picture 10" descr="Piercap P14-Shuttering wor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3857628"/>
            <a:ext cx="3571900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572000" y="614364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Shuttering works for P 14 Pier cap</a:t>
            </a:r>
            <a:endParaRPr lang="en-IN" b="1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143116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Airport Seaport Road Phase II to Construction of Two River Bridges across </a:t>
            </a:r>
            <a:r>
              <a:rPr lang="en-US" sz="3600" b="1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Periyar</a:t>
            </a: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-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843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Airport Seaport Road Phase II to Construction of Two River Bridges across </a:t>
            </a:r>
            <a:r>
              <a:rPr lang="en-US" sz="2000" b="1" kern="0" dirty="0" err="1" smtClean="0">
                <a:solidFill>
                  <a:srgbClr val="FFFFFF"/>
                </a:solidFill>
                <a:cs typeface="Arial" charset="0"/>
              </a:rPr>
              <a:t>Periyar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- Progress Graph -30.05.2015</a:t>
            </a:r>
            <a:endParaRPr lang="en-IN" sz="2000" b="1" kern="0" dirty="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" name="Picture 7" descr="PROGRESS-22.5.20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142984"/>
            <a:ext cx="8019048" cy="5523815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7891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4"/>
            <a:ext cx="9144000" cy="10001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5.ONGOING </a:t>
            </a: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PROJECT-PROGRESS REPORT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Airport Seaport Road 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Airport Seaport Road Phase II to Construction of Two River Bridges across </a:t>
            </a:r>
            <a:r>
              <a:rPr lang="en-US" sz="2000" b="1" kern="0" dirty="0" err="1" smtClean="0">
                <a:solidFill>
                  <a:srgbClr val="FFFFFF"/>
                </a:solidFill>
                <a:cs typeface="Arial" charset="0"/>
              </a:rPr>
              <a:t>Periyar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- 30.05.2015</a:t>
            </a:r>
            <a:endParaRPr lang="en-IN" sz="2000" b="1" kern="0" dirty="0" smtClean="0">
              <a:solidFill>
                <a:srgbClr val="FFFFFF"/>
              </a:solidFill>
              <a:cs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Airport Seaport Road Phase II to Construction of Two River Bridges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Airport Seaport Road Phase II to Construction of Two River Bridges across </a:t>
            </a:r>
            <a:r>
              <a:rPr lang="en-US" sz="2000" b="1" kern="0" dirty="0" err="1" smtClean="0">
                <a:solidFill>
                  <a:srgbClr val="FFFFFF"/>
                </a:solidFill>
                <a:cs typeface="Arial" charset="0"/>
              </a:rPr>
              <a:t>Periyar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- Progress Report -30.05.2015</a:t>
            </a:r>
            <a:endParaRPr lang="en-IN" sz="2000" b="1" kern="0" dirty="0" smtClean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0034" y="1214422"/>
          <a:ext cx="7347367" cy="550070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70208"/>
                <a:gridCol w="1294849"/>
                <a:gridCol w="700881"/>
                <a:gridCol w="703850"/>
                <a:gridCol w="703850"/>
                <a:gridCol w="617726"/>
                <a:gridCol w="653362"/>
                <a:gridCol w="629603"/>
                <a:gridCol w="772157"/>
                <a:gridCol w="700881"/>
              </a:tblGrid>
              <a:tr h="926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 err="1" smtClean="0"/>
                        <a:t>Sl</a:t>
                      </a:r>
                      <a:r>
                        <a:rPr lang="en-IN" sz="1100" b="1" u="none" strike="noStrike" dirty="0" smtClean="0"/>
                        <a:t> </a:t>
                      </a:r>
                      <a:r>
                        <a:rPr lang="en-IN" sz="1100" b="1" u="none" strike="noStrike" dirty="0"/>
                        <a:t>No 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Activity Description 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Total Quantity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Cumulative progress upto </a:t>
                      </a:r>
                      <a:r>
                        <a:rPr lang="pt-BR" sz="1100" b="1" u="none" strike="noStrike" dirty="0" smtClean="0"/>
                        <a:t> May 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Balance  work up to </a:t>
                      </a:r>
                      <a:r>
                        <a:rPr lang="pt-BR" sz="1100" b="1" u="none" strike="noStrike" dirty="0" smtClean="0"/>
                        <a:t>May  15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Cumulative delay in days from Baseline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Work  planned for </a:t>
                      </a:r>
                      <a:r>
                        <a:rPr lang="pt-BR" sz="1100" b="1" u="none" strike="noStrike" dirty="0" smtClean="0"/>
                        <a:t>May</a:t>
                      </a:r>
                      <a:r>
                        <a:rPr lang="pt-BR" sz="1100" b="1" u="none" strike="noStrike" baseline="0" dirty="0" smtClean="0"/>
                        <a:t> </a:t>
                      </a:r>
                      <a:r>
                        <a:rPr lang="pt-BR" sz="1100" b="1" u="none" strike="noStrike" dirty="0" smtClean="0"/>
                        <a:t>15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Actual work </a:t>
                      </a:r>
                      <a:r>
                        <a:rPr lang="en-IN" sz="1100" b="1" u="none" strike="noStrike" dirty="0" smtClean="0"/>
                        <a:t>done-</a:t>
                      </a:r>
                      <a:r>
                        <a:rPr lang="pt-BR" sz="1100" b="1" u="none" strike="noStrike" dirty="0" smtClean="0"/>
                        <a:t>May</a:t>
                      </a:r>
                      <a:r>
                        <a:rPr lang="pt-BR" sz="1100" b="1" u="none" strike="noStrike" baseline="0" dirty="0" smtClean="0"/>
                        <a:t> </a:t>
                      </a:r>
                      <a:r>
                        <a:rPr lang="pt-BR" sz="1100" b="1" u="none" strike="noStrike" dirty="0" smtClean="0"/>
                        <a:t>15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Delay in Qty in </a:t>
                      </a:r>
                      <a:r>
                        <a:rPr lang="pt-BR" sz="1100" b="1" u="none" strike="noStrike" dirty="0" smtClean="0"/>
                        <a:t>May</a:t>
                      </a:r>
                      <a:r>
                        <a:rPr lang="pt-BR" sz="1100" b="1" u="none" strike="noStrike" baseline="0" dirty="0" smtClean="0"/>
                        <a:t> </a:t>
                      </a:r>
                      <a:r>
                        <a:rPr lang="pt-BR" sz="1100" b="1" u="none" strike="noStrike" dirty="0" smtClean="0"/>
                        <a:t>15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Remarks 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</a:tr>
              <a:tr h="2143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/>
                        <a:t>Pile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73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69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4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449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/>
                        <a:t>Pile Load Test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937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 err="1"/>
                        <a:t>Pilecap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937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/>
                        <a:t>Pier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937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 err="1"/>
                        <a:t>Piercap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937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 smtClean="0"/>
                        <a:t>Dirt wall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2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523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 smtClean="0"/>
                        <a:t>Girders ( Main</a:t>
                      </a:r>
                      <a:r>
                        <a:rPr lang="en-IN" sz="1100" u="none" strike="noStrike" baseline="0" dirty="0" smtClean="0"/>
                        <a:t> Bridge)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10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5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u="none" strike="noStrike" dirty="0" smtClean="0"/>
                        <a:t>Girders ( Main</a:t>
                      </a:r>
                      <a:r>
                        <a:rPr lang="en-IN" sz="1100" u="none" strike="noStrike" baseline="0" dirty="0" smtClean="0"/>
                        <a:t> Bridge) launching</a:t>
                      </a:r>
                      <a:endParaRPr lang="en-IN" sz="1100" u="none" strike="noStrike" dirty="0" smtClean="0"/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16</a:t>
                      </a:r>
                      <a:endParaRPr lang="en-IN" sz="11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937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 err="1" smtClean="0"/>
                        <a:t>Deckslab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7</a:t>
                      </a:r>
                      <a:endParaRPr lang="en-IN" sz="11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797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/>
                        <a:t>Handrails &amp; footpath slab casting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100%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0%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100%</a:t>
                      </a:r>
                      <a:endParaRPr lang="en-IN" sz="11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797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/>
                        <a:t>Retaining Wall </a:t>
                      </a:r>
                      <a:r>
                        <a:rPr lang="en-IN" sz="1100" u="none" strike="noStrike" dirty="0" err="1"/>
                        <a:t>Aluva</a:t>
                      </a:r>
                      <a:r>
                        <a:rPr lang="en-IN" sz="1100" u="none" strike="noStrike" dirty="0"/>
                        <a:t> side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100%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0%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100%</a:t>
                      </a:r>
                      <a:endParaRPr lang="en-IN" sz="11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797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/>
                        <a:t>Retaining Wall </a:t>
                      </a:r>
                      <a:r>
                        <a:rPr lang="en-IN" sz="1100" u="none" strike="noStrike" dirty="0" err="1"/>
                        <a:t>Thuruthu</a:t>
                      </a:r>
                      <a:r>
                        <a:rPr lang="en-IN" sz="1100" u="none" strike="noStrike" dirty="0"/>
                        <a:t> side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100%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0%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100%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937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11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/>
                        <a:t>Road work </a:t>
                      </a:r>
                      <a:r>
                        <a:rPr lang="en-IN" sz="1100" u="none" strike="noStrike" dirty="0" err="1"/>
                        <a:t>Aluva</a:t>
                      </a:r>
                      <a:r>
                        <a:rPr lang="en-IN" sz="1100" u="none" strike="noStrike" dirty="0"/>
                        <a:t> side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100%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0%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100%</a:t>
                      </a:r>
                      <a:endParaRPr lang="en-IN" sz="11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/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797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/>
                        <a:t>Road work </a:t>
                      </a:r>
                      <a:r>
                        <a:rPr lang="en-IN" sz="1100" u="none" strike="noStrike" dirty="0" err="1"/>
                        <a:t>Thuruthu</a:t>
                      </a:r>
                      <a:r>
                        <a:rPr lang="en-IN" sz="1100" u="none" strike="noStrike" dirty="0"/>
                        <a:t> side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100%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60%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40%</a:t>
                      </a:r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/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444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 dirty="0" smtClean="0"/>
                        <a:t>Girders ( Minor bridge)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 smtClean="0"/>
                        <a:t>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7</a:t>
                      </a:r>
                      <a:endParaRPr lang="en-IN" sz="11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843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-32" y="-24"/>
            <a:ext cx="9144000" cy="10001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Airport Seaport Road Phase II to Construction of Two River Bridges across </a:t>
            </a:r>
            <a:r>
              <a:rPr lang="en-US" sz="2000" b="1" kern="0" dirty="0" err="1" smtClean="0">
                <a:solidFill>
                  <a:srgbClr val="FFFFFF"/>
                </a:solidFill>
                <a:cs typeface="Arial" charset="0"/>
              </a:rPr>
              <a:t>Periyar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- Progress Photos-30.05.2015</a:t>
            </a:r>
            <a:endParaRPr lang="en-IN" sz="2000" b="1" kern="0" dirty="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3" name="Picture 12" descr="WP_20150528_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926" y="1071546"/>
            <a:ext cx="3921760" cy="2214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071538" y="3357562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Shuttering works for 38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Girder</a:t>
            </a:r>
            <a:endParaRPr lang="en-IN" sz="1200" b="1" dirty="0"/>
          </a:p>
        </p:txBody>
      </p:sp>
      <p:pic>
        <p:nvPicPr>
          <p:cNvPr id="15" name="Picture 14" descr="WP_20150528_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3644" y="1071244"/>
            <a:ext cx="3921760" cy="2214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929190" y="3357562"/>
            <a:ext cx="371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Side Bracket fixing for deck slab P6-P7 (Main </a:t>
            </a:r>
            <a:r>
              <a:rPr lang="en-US" sz="1200" b="1" dirty="0" err="1" smtClean="0"/>
              <a:t>birdge</a:t>
            </a:r>
            <a:r>
              <a:rPr lang="en-US" sz="1200" b="1" dirty="0" smtClean="0"/>
              <a:t>)</a:t>
            </a:r>
            <a:endParaRPr lang="en-IN" sz="1200" b="1" dirty="0"/>
          </a:p>
        </p:txBody>
      </p:sp>
      <p:pic>
        <p:nvPicPr>
          <p:cNvPr id="19" name="Picture 18" descr="WP_20150528_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926" y="3786190"/>
            <a:ext cx="3921760" cy="2214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71538" y="6080959"/>
            <a:ext cx="2714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Kerb</a:t>
            </a:r>
            <a:r>
              <a:rPr lang="en-US" sz="1200" b="1" dirty="0" smtClean="0"/>
              <a:t> shuttering works for 5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deck slab</a:t>
            </a:r>
            <a:endParaRPr lang="en-IN" sz="1200" b="1" dirty="0"/>
          </a:p>
        </p:txBody>
      </p:sp>
      <p:pic>
        <p:nvPicPr>
          <p:cNvPr id="28" name="Picture 27" descr="WP_20150529_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786190"/>
            <a:ext cx="3921760" cy="2214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5357818" y="6072206"/>
            <a:ext cx="2714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Stressing of 37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Girder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 Stage</a:t>
            </a:r>
            <a:endParaRPr lang="en-IN" sz="1200" b="1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14311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ROB AT KUMARANELLUR 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3011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10008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KUMARANELLUR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PHOTOS – 30.05.2015</a:t>
            </a:r>
            <a:endParaRPr lang="en-IN" sz="2000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022" name="TextBox 13"/>
          <p:cNvSpPr txBox="1">
            <a:spLocks noChangeArrowheads="1"/>
          </p:cNvSpPr>
          <p:nvPr/>
        </p:nvSpPr>
        <p:spPr bwMode="auto">
          <a:xfrm>
            <a:off x="4572000" y="6309320"/>
            <a:ext cx="388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              </a:t>
            </a:r>
            <a:endParaRPr lang="en-US" sz="1100" dirty="0"/>
          </a:p>
        </p:txBody>
      </p:sp>
      <p:pic>
        <p:nvPicPr>
          <p:cNvPr id="7" name="Picture 6" descr="IMG-20150523-WA00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142984"/>
            <a:ext cx="3714776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-20150525-WA00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28" y="1142984"/>
            <a:ext cx="3657600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G-20150530-WA0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714752"/>
            <a:ext cx="3652846" cy="2191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25siva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714752"/>
            <a:ext cx="3643338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714480" y="6072206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ROB at </a:t>
            </a:r>
            <a:r>
              <a:rPr lang="en-US" b="1" dirty="0" err="1" smtClean="0"/>
              <a:t>Kumaranallor</a:t>
            </a:r>
            <a:r>
              <a:rPr lang="en-US" b="1" dirty="0" smtClean="0"/>
              <a:t> was inaugurated on 24.05.15</a:t>
            </a:r>
            <a:endParaRPr lang="en-IN" b="1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14311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ROB AT KUNHIPALLI- 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843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KUNHIPALLI-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 GRAPH 30.05.2015</a:t>
            </a:r>
            <a:endParaRPr lang="en-IN" sz="2000" kern="0" dirty="0">
              <a:solidFill>
                <a:srgbClr val="FFFFFF"/>
              </a:solidFill>
            </a:endParaRPr>
          </a:p>
        </p:txBody>
      </p:sp>
      <p:pic>
        <p:nvPicPr>
          <p:cNvPr id="5" name="Picture 4" descr="Kunhippalli progr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285860"/>
            <a:ext cx="8832213" cy="5500726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4035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7.ONGOING </a:t>
            </a: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PROJECT-PROGRESS REPORT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ROB AT 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KUNHIPALLI- 30.05.2015</a:t>
            </a:r>
            <a:endParaRPr lang="en-IN" sz="2000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KUNHIPALLI-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 REPORT - 30.05.2015</a:t>
            </a:r>
            <a:endParaRPr lang="en-IN" sz="2000" kern="0" dirty="0">
              <a:solidFill>
                <a:srgbClr val="FFFF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14282" y="1142984"/>
          <a:ext cx="8715433" cy="52985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32412"/>
                <a:gridCol w="1436103"/>
                <a:gridCol w="777341"/>
                <a:gridCol w="780633"/>
                <a:gridCol w="780633"/>
                <a:gridCol w="685114"/>
                <a:gridCol w="724639"/>
                <a:gridCol w="698288"/>
                <a:gridCol w="856392"/>
                <a:gridCol w="566537"/>
                <a:gridCol w="777341"/>
              </a:tblGrid>
              <a:tr h="904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 err="1" smtClean="0"/>
                        <a:t>Sl</a:t>
                      </a:r>
                      <a:r>
                        <a:rPr lang="en-IN" sz="1100" b="1" u="none" strike="noStrike" dirty="0" smtClean="0"/>
                        <a:t> </a:t>
                      </a:r>
                      <a:r>
                        <a:rPr lang="en-IN" sz="1100" b="1" u="none" strike="noStrike" dirty="0"/>
                        <a:t>No 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Activity Description 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Total Quantity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Cumulative progress upto </a:t>
                      </a:r>
                      <a:r>
                        <a:rPr lang="pt-BR" sz="1100" b="1" u="none" strike="noStrike" dirty="0" smtClean="0"/>
                        <a:t> May</a:t>
                      </a:r>
                      <a:r>
                        <a:rPr lang="pt-BR" sz="1100" b="1" u="none" strike="noStrike" baseline="0" dirty="0" smtClean="0"/>
                        <a:t> </a:t>
                      </a:r>
                      <a:r>
                        <a:rPr lang="pt-BR" sz="1100" b="1" u="none" strike="noStrike" dirty="0" smtClean="0"/>
                        <a:t>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Balance  work up to </a:t>
                      </a:r>
                      <a:r>
                        <a:rPr lang="pt-BR" sz="1100" b="1" u="none" strike="noStrike" dirty="0" smtClean="0"/>
                        <a:t>April</a:t>
                      </a:r>
                      <a:r>
                        <a:rPr lang="pt-BR" sz="1100" b="1" u="none" strike="noStrike" baseline="0" dirty="0" smtClean="0"/>
                        <a:t> </a:t>
                      </a:r>
                      <a:r>
                        <a:rPr lang="pt-BR" sz="1100" b="1" u="none" strike="noStrike" dirty="0" smtClean="0"/>
                        <a:t>15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Cumulative delay in days from Baseline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Work  planned for </a:t>
                      </a:r>
                      <a:r>
                        <a:rPr lang="pt-BR" sz="1100" b="1" u="none" strike="noStrike" dirty="0" smtClean="0"/>
                        <a:t>April</a:t>
                      </a:r>
                      <a:r>
                        <a:rPr lang="pt-BR" sz="1100" b="1" u="none" strike="noStrike" baseline="0" dirty="0" smtClean="0"/>
                        <a:t> </a:t>
                      </a:r>
                      <a:r>
                        <a:rPr lang="pt-BR" sz="1100" b="1" u="none" strike="noStrike" dirty="0" smtClean="0"/>
                        <a:t>15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Actual work </a:t>
                      </a:r>
                      <a:r>
                        <a:rPr lang="en-IN" sz="1100" b="1" u="none" strike="noStrike" dirty="0" smtClean="0"/>
                        <a:t>done-</a:t>
                      </a:r>
                      <a:r>
                        <a:rPr lang="pt-BR" sz="1100" b="1" u="none" strike="noStrike" dirty="0" smtClean="0"/>
                        <a:t>April</a:t>
                      </a:r>
                      <a:r>
                        <a:rPr lang="pt-BR" sz="1100" b="1" u="none" strike="noStrike" baseline="0" dirty="0" smtClean="0"/>
                        <a:t> </a:t>
                      </a:r>
                      <a:r>
                        <a:rPr lang="pt-BR" sz="1100" b="1" u="none" strike="noStrike" dirty="0" smtClean="0"/>
                        <a:t>15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Delay in Qty in </a:t>
                      </a:r>
                      <a:r>
                        <a:rPr lang="pt-BR" sz="1100" b="1" u="none" strike="noStrike" dirty="0" smtClean="0"/>
                        <a:t>April</a:t>
                      </a:r>
                      <a:r>
                        <a:rPr lang="pt-BR" sz="1100" b="1" u="none" strike="noStrike" baseline="0" dirty="0" smtClean="0"/>
                        <a:t> </a:t>
                      </a:r>
                      <a:r>
                        <a:rPr lang="pt-BR" sz="1100" b="1" u="none" strike="noStrike" dirty="0" smtClean="0"/>
                        <a:t>15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u="none" strike="noStrike" dirty="0"/>
                        <a:t>Remarks 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</a:tr>
              <a:tr h="2092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Pile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2391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Pile Load Test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64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Pilecap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64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Pier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164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Piercap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288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Girders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ctr"/>
                </a:tc>
              </a:tr>
              <a:tr h="164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Deckslab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8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Handrails &amp; footpath slab casting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288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Retaining Wall </a:t>
                      </a:r>
                      <a:r>
                        <a:rPr lang="en-US" sz="1200" u="none" strike="noStrike" dirty="0" smtClean="0"/>
                        <a:t>NH </a:t>
                      </a:r>
                      <a:r>
                        <a:rPr lang="en-US" sz="1200" u="none" strike="noStrike" dirty="0"/>
                        <a:t>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0</a:t>
                      </a:r>
                      <a:r>
                        <a:rPr lang="en-US" sz="1200" u="none" strike="noStrike" dirty="0"/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578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Retaining Wall </a:t>
                      </a:r>
                      <a:r>
                        <a:rPr lang="en-US" sz="1200" u="none" strike="noStrike" dirty="0" err="1" smtClean="0"/>
                        <a:t>Mondhal</a:t>
                      </a:r>
                      <a:r>
                        <a:rPr lang="en-US" sz="1200" u="none" strike="noStrike" dirty="0" smtClean="0"/>
                        <a:t> Bridge </a:t>
                      </a:r>
                      <a:r>
                        <a:rPr lang="en-US" sz="1200" u="none" strike="noStrike" dirty="0"/>
                        <a:t>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95%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288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Road work </a:t>
                      </a:r>
                      <a:r>
                        <a:rPr lang="en-US" sz="1200" u="none" strike="noStrike" dirty="0" smtClean="0"/>
                        <a:t>NH 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363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Road work </a:t>
                      </a:r>
                      <a:r>
                        <a:rPr lang="en-US" sz="1200" u="none" strike="noStrike" dirty="0" err="1" smtClean="0"/>
                        <a:t>Mondhal</a:t>
                      </a:r>
                      <a:r>
                        <a:rPr lang="en-US" sz="1200" u="none" strike="noStrike" dirty="0" smtClean="0"/>
                        <a:t> Bridge 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/>
                        <a:t>30</a:t>
                      </a:r>
                      <a:r>
                        <a:rPr lang="en-US" sz="1200" u="none" strike="noStrike" dirty="0"/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363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Drain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Mondhal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Bridge 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363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Service road  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70%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  <a:tr h="3363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Culvert 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Mondhal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Bridge 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17" marR="6917" marT="6917" marB="0" anchor="b"/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571612"/>
            <a:ext cx="6500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UP GRADATION OF AIRPORT SEAPORT ROAD TO FOUR LANE -PHASE I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843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KUNHIPALLI-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 PHOTOS - 30.05.2015</a:t>
            </a:r>
            <a:endParaRPr lang="en-IN" sz="2000" kern="0" dirty="0">
              <a:solidFill>
                <a:srgbClr val="FFFFFF"/>
              </a:solidFill>
            </a:endParaRPr>
          </a:p>
        </p:txBody>
      </p:sp>
      <p:pic>
        <p:nvPicPr>
          <p:cNvPr id="5" name="Picture 4" descr="Handrail wrks IP @ p11-p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16" y="1214422"/>
            <a:ext cx="3950970" cy="2217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342900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Hand Rail work in progress P11-P12</a:t>
            </a:r>
            <a:endParaRPr lang="en-IN" b="1" dirty="0"/>
          </a:p>
        </p:txBody>
      </p:sp>
      <p:pic>
        <p:nvPicPr>
          <p:cNvPr id="7" name="Picture 6" descr="Monthal ide approach wrks I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5872" y="1211580"/>
            <a:ext cx="3950970" cy="2217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43438" y="341685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Monthal</a:t>
            </a:r>
            <a:r>
              <a:rPr lang="en-US" b="1" dirty="0" smtClean="0"/>
              <a:t> side  Service road work in progress</a:t>
            </a:r>
            <a:endParaRPr lang="en-IN" b="1" dirty="0"/>
          </a:p>
        </p:txBody>
      </p:sp>
      <p:pic>
        <p:nvPicPr>
          <p:cNvPr id="9" name="Picture 8" descr="RCC rretaining wall wrks I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16" y="4000504"/>
            <a:ext cx="3950970" cy="2217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0034" y="627437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RCC Retaining wall works in progress</a:t>
            </a:r>
            <a:endParaRPr lang="en-IN" b="1" dirty="0"/>
          </a:p>
        </p:txBody>
      </p:sp>
      <p:pic>
        <p:nvPicPr>
          <p:cNvPr id="11" name="Picture 10" descr="View of railway por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7310" y="3997662"/>
            <a:ext cx="3950970" cy="2217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000628" y="627437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View of Railway portion</a:t>
            </a:r>
            <a:endParaRPr lang="en-IN" b="1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214311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ROB AT EROOR 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" y="1"/>
            <a:ext cx="9144000" cy="100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EROOR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GRAPH- 30.05.2015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4" descr="Eroor prog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1085872"/>
            <a:ext cx="8215340" cy="5486400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7200" y="1"/>
            <a:ext cx="9151200" cy="8572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EROOR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REPORT-30.05.2015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844" y="1428736"/>
          <a:ext cx="8858313" cy="482667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992742"/>
                <a:gridCol w="1145472"/>
                <a:gridCol w="1145472"/>
                <a:gridCol w="1680025"/>
                <a:gridCol w="1465709"/>
                <a:gridCol w="1285884"/>
                <a:gridCol w="1143009"/>
              </a:tblGrid>
              <a:tr h="1941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err="1" smtClean="0">
                          <a:solidFill>
                            <a:schemeClr val="tx1"/>
                          </a:solidFill>
                        </a:rPr>
                        <a:t>Sl</a:t>
                      </a: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</a:rPr>
                        <a:t>Activity Description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</a:rPr>
                        <a:t>Total Quantity 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89" marR="9089" marT="90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</a:rPr>
                        <a:t>Cumulative progress </a:t>
                      </a:r>
                      <a:r>
                        <a:rPr lang="en-IN" sz="1400" b="1" u="none" strike="noStrike" dirty="0" smtClean="0">
                          <a:solidFill>
                            <a:schemeClr val="tx1"/>
                          </a:solidFill>
                        </a:rPr>
                        <a:t>up to May 2015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89" marR="9089" marT="90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</a:rPr>
                        <a:t>Balance  work up </a:t>
                      </a:r>
                      <a:r>
                        <a:rPr lang="en-IN" sz="1400" b="1" u="none" strike="noStrike" dirty="0" smtClean="0">
                          <a:solidFill>
                            <a:schemeClr val="tx1"/>
                          </a:solidFill>
                        </a:rPr>
                        <a:t>to May 2015 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89" marR="9089" marT="90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 smtClean="0">
                          <a:solidFill>
                            <a:schemeClr val="tx1"/>
                          </a:solidFill>
                        </a:rPr>
                        <a:t>Work  planned for May 2015 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</a:rPr>
                        <a:t>Actual work done during May </a:t>
                      </a:r>
                      <a:r>
                        <a:rPr lang="en-IN" sz="1400" b="1" u="none" strike="noStrike" dirty="0" smtClean="0">
                          <a:solidFill>
                            <a:schemeClr val="tx1"/>
                          </a:solidFill>
                        </a:rPr>
                        <a:t>2015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554" marR="4554" marT="4554" marB="0" anchor="ctr"/>
                </a:tc>
              </a:tr>
              <a:tr h="3520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</a:rPr>
                        <a:t>Pile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  <a:tr h="4315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</a:rPr>
                        <a:t>Pilecap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  <a:tr h="511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</a:rPr>
                        <a:t>Pier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  <a:tr h="40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</a:rPr>
                        <a:t>Piercap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  <a:tr h="3861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Girders (8+2)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  <a:tr h="397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err="1" smtClean="0">
                          <a:solidFill>
                            <a:schemeClr val="tx1"/>
                          </a:solidFill>
                        </a:rPr>
                        <a:t>Deckslab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 (8+2)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  <a:tr h="397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Drainage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40 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30 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100m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30m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554" marR="4554" marT="4554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7"/>
          <p:cNvSpPr>
            <a:spLocks noChangeArrowheads="1"/>
          </p:cNvSpPr>
          <p:nvPr/>
        </p:nvSpPr>
        <p:spPr bwMode="auto">
          <a:xfrm>
            <a:off x="900113" y="3078163"/>
            <a:ext cx="14747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3795" name="Rectangle 20"/>
          <p:cNvSpPr>
            <a:spLocks noChangeArrowheads="1"/>
          </p:cNvSpPr>
          <p:nvPr/>
        </p:nvSpPr>
        <p:spPr bwMode="auto">
          <a:xfrm>
            <a:off x="900113" y="3078163"/>
            <a:ext cx="162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0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ROB AT EROOR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PROGRESS PHOTOS – 30.05.2015</a:t>
            </a:r>
            <a:endParaRPr lang="en-IN" sz="2000" b="1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35756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P1 A1 View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335756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Shuttering works for P2-P3 slab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142844" y="628652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P4 pier &amp; Piling in Rail way portion</a:t>
            </a:r>
            <a:endParaRPr lang="en-IN" dirty="0"/>
          </a:p>
        </p:txBody>
      </p:sp>
      <p:pic>
        <p:nvPicPr>
          <p:cNvPr id="17" name="Picture 16" descr="P1 A1 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082" y="1071546"/>
            <a:ext cx="3030472" cy="2272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P2-P3 Slab Shuttering in progr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1565" y="1071546"/>
            <a:ext cx="3048021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P4 Pier and Railway piling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911206"/>
            <a:ext cx="3071834" cy="230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P7 Piling in Progres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967372"/>
            <a:ext cx="3044572" cy="2176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4714876" y="628652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Piling in P7 location</a:t>
            </a:r>
            <a:endParaRPr lang="en-IN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9957">
            <a:off x="1007986" y="962610"/>
            <a:ext cx="6776076" cy="4921029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2060"/>
                </a:solidFill>
                <a:cs typeface="Arial" charset="0"/>
              </a:rPr>
              <a:t>UP GRADATION OF AIRPORT SEAPORT ROAD TO FOUR LANE -PHASE I –</a:t>
            </a:r>
            <a:br>
              <a:rPr lang="en-US" sz="2000" b="1" kern="0" dirty="0" smtClean="0">
                <a:solidFill>
                  <a:srgbClr val="002060"/>
                </a:solidFill>
                <a:cs typeface="Arial" charset="0"/>
              </a:rPr>
            </a:br>
            <a:r>
              <a:rPr lang="en-US" sz="2000" b="1" kern="0" dirty="0" smtClean="0">
                <a:solidFill>
                  <a:srgbClr val="002060"/>
                </a:solidFill>
                <a:cs typeface="Arial" charset="0"/>
              </a:rPr>
              <a:t> PROGRESS  REPORT AS ON  30.05.2015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85784" y="1142985"/>
          <a:ext cx="7358116" cy="4765949"/>
        </p:xfrm>
        <a:graphic>
          <a:graphicData uri="http://schemas.openxmlformats.org/drawingml/2006/table">
            <a:tbl>
              <a:tblPr/>
              <a:tblGrid>
                <a:gridCol w="1054705"/>
                <a:gridCol w="521146"/>
                <a:gridCol w="1563445"/>
                <a:gridCol w="1054705"/>
                <a:gridCol w="1054705"/>
                <a:gridCol w="1054705"/>
                <a:gridCol w="1054705"/>
              </a:tblGrid>
              <a:tr h="22964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IN" sz="1000" b="1" i="0" u="sng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Upgrdadation</a:t>
                      </a:r>
                      <a:r>
                        <a:rPr lang="en-IN" sz="1000" b="1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airport seaport road to four lane phase -1 from 8+900 to 11+350 </a:t>
                      </a:r>
                    </a:p>
                  </a:txBody>
                  <a:tcPr marL="4639" marR="4639" marT="46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2964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IN" sz="1000" b="1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Monthly Report </a:t>
                      </a:r>
                    </a:p>
                  </a:txBody>
                  <a:tcPr marL="4639" marR="4639" marT="46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40084"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Work progress for the Month of May- 15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40084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Sl. No.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BOQ no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Item Description</a:t>
                      </a:r>
                      <a:r>
                        <a:rPr lang="en-IN" sz="1000" b="1" i="0" u="none" strike="noStrike" dirty="0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Unit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 to date 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Percentage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Quantity 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609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1.01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Clearing and grubbing road land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3.9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2.891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74%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1.09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Excavation for roadway 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Cum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1011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77%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Earthwork excavation at embankment foundation 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Cum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30210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20218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1.11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Loosening, leveling and Compacting 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Cum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2802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226%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1.12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Construction of sub-grade and earthen shoulders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Cum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5290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1.13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GSB (Grade I)</a:t>
                      </a:r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Cum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8050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5517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69%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1.14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Wet Mix Macadam (WMM)</a:t>
                      </a:r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Cum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6900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4275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1.15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Primer coat (0.75KG/Sqm)</a:t>
                      </a:r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Sqm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24370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16866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69%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1.16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Tack coat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Sqm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50230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122114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243%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1.17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BM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Cum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1354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271%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1.18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DBM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Cum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5790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4167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1.19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Cum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96%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Kerb stone 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Rm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8800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4274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49%</a:t>
                      </a:r>
                    </a:p>
                  </a:txBody>
                  <a:tcPr marL="4639" marR="4639" marT="4639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2060"/>
                </a:solidFill>
                <a:cs typeface="Arial" charset="0"/>
              </a:rPr>
              <a:t>UP GRADATION OF AIRPORT SEAPORT ROAD TO FOUR LANE -PHASE I –</a:t>
            </a:r>
            <a:br>
              <a:rPr lang="en-US" sz="2000" b="1" kern="0" dirty="0" smtClean="0">
                <a:solidFill>
                  <a:srgbClr val="002060"/>
                </a:solidFill>
                <a:cs typeface="Arial" charset="0"/>
              </a:rPr>
            </a:br>
            <a:r>
              <a:rPr lang="en-US" sz="2000" b="1" kern="0" dirty="0" smtClean="0">
                <a:solidFill>
                  <a:srgbClr val="002060"/>
                </a:solidFill>
                <a:cs typeface="Arial" charset="0"/>
              </a:rPr>
              <a:t> PROGRESS REPORT AS ON  30.05.2015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85788" y="1397001"/>
          <a:ext cx="7358111" cy="5025163"/>
        </p:xfrm>
        <a:graphic>
          <a:graphicData uri="http://schemas.openxmlformats.org/drawingml/2006/table">
            <a:tbl>
              <a:tblPr/>
              <a:tblGrid>
                <a:gridCol w="1054704"/>
                <a:gridCol w="521147"/>
                <a:gridCol w="1563444"/>
                <a:gridCol w="1054704"/>
                <a:gridCol w="1054704"/>
                <a:gridCol w="1054704"/>
                <a:gridCol w="1054704"/>
              </a:tblGrid>
              <a:tr h="23194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Sl. No.</a:t>
                      </a:r>
                      <a:r>
                        <a:rPr lang="en-IN" sz="1000" b="1" i="0" u="none" strike="noStrike" dirty="0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BOQ no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Item Description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Unit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 to date 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Percentage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Quantity 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521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1.27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Construction of embankment (road way cutting material)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Cum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3890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3467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89%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1.28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PCC M15 for sub-structure - for culverts , drain, utility duct etc 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Cum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1050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766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73%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1.29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PCC M25 for  sub-structure/super structure etc for culverts , drain, utility duct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Cum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5070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2193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43%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1.30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HYSD bar reinforecemnt in sub -structure 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MT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36%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1.31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Painting two coats of Enamal paint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Sqm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5870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1.32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Providing and layiong of hot applied thermoplastic paint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Sqm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1860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1903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1.33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Supply and installation of delineators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Nos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180%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1.34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Providing and fixing of road studs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Nos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7500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24%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1.35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Providing and fixing of red reflectors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Nos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843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38%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1.36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M20 grade concrete guard posts 200 x 200 mm x1.25 m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Nos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1.37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Cautionery , mandatory and informatory sign 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0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Triangular 900mm size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Nos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0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Circular 600mm size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Nos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333%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0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Informatory/ Mandatory signs 800mm x600mm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Nos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5042" marR="5042" marT="5042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1071546"/>
          <a:ext cx="7358112" cy="2795404"/>
        </p:xfrm>
        <a:graphic>
          <a:graphicData uri="http://schemas.openxmlformats.org/drawingml/2006/table">
            <a:tbl>
              <a:tblPr/>
              <a:tblGrid>
                <a:gridCol w="1054704"/>
                <a:gridCol w="521148"/>
                <a:gridCol w="1563444"/>
                <a:gridCol w="1054704"/>
                <a:gridCol w="1054704"/>
                <a:gridCol w="1054704"/>
                <a:gridCol w="1054704"/>
              </a:tblGrid>
              <a:tr h="387315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Sl. No.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BOQ no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Item Description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Unit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 to date 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Percentage 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1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Quantity </a:t>
                      </a:r>
                      <a:r>
                        <a:rPr lang="en-IN" sz="1000" b="1" i="0" u="none" strike="noStrike">
                          <a:solidFill>
                            <a:srgbClr val="0F253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19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900mm high octagon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Nos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1.38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Place identification retro-</a:t>
                      </a:r>
                      <a:r>
                        <a:rPr lang="en-IN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reflectorised</a:t>
                      </a: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sign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OHM for culverts, openings etc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Sqm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5.6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156%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Chevron signs 600mmx 600mm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Sqm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6.6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6.4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97%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Chevron signs 1200mmx 600mm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Sqm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9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1.43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Tree planting 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Nos 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51%</a:t>
                      </a:r>
                    </a:p>
                  </a:txBody>
                  <a:tcPr marL="8420" marR="8420" marT="8420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9144000" cy="857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2060"/>
                </a:solidFill>
                <a:cs typeface="Arial" charset="0"/>
              </a:rPr>
              <a:t>UP GRADATION OF AIRPORT SEAPORT ROAD TO FOUR LANE - PHASE  I</a:t>
            </a:r>
            <a:br>
              <a:rPr lang="en-US" sz="2000" b="1" kern="0" dirty="0" smtClean="0">
                <a:solidFill>
                  <a:srgbClr val="002060"/>
                </a:solidFill>
                <a:cs typeface="Arial" charset="0"/>
              </a:rPr>
            </a:br>
            <a:r>
              <a:rPr lang="en-US" sz="2000" b="1" kern="0" dirty="0" smtClean="0">
                <a:solidFill>
                  <a:srgbClr val="002060"/>
                </a:solidFill>
                <a:cs typeface="Arial" charset="0"/>
              </a:rPr>
              <a:t>PROGRESS PHOTOS – 30.05.2015</a:t>
            </a:r>
          </a:p>
        </p:txBody>
      </p:sp>
      <p:sp>
        <p:nvSpPr>
          <p:cNvPr id="41986" name="AutoShape 2" descr="C:\Users\ASUS\Desktop\New folder\20150401_144214.jpg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 descr="8+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54114"/>
            <a:ext cx="3589521" cy="2160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328612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 8+960</a:t>
            </a:r>
            <a:endParaRPr lang="en-IN" dirty="0"/>
          </a:p>
        </p:txBody>
      </p:sp>
      <p:pic>
        <p:nvPicPr>
          <p:cNvPr id="6" name="Picture 5" descr="Ch 9+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054114"/>
            <a:ext cx="3589521" cy="2160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43504" y="327398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 9+500</a:t>
            </a:r>
            <a:endParaRPr lang="en-IN" dirty="0"/>
          </a:p>
        </p:txBody>
      </p:sp>
      <p:pic>
        <p:nvPicPr>
          <p:cNvPr id="8" name="Picture 7" descr="Ch 9+8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786190"/>
            <a:ext cx="3589521" cy="2160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28662" y="60007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 9+800</a:t>
            </a:r>
            <a:endParaRPr lang="en-IN" dirty="0"/>
          </a:p>
        </p:txBody>
      </p:sp>
      <p:pic>
        <p:nvPicPr>
          <p:cNvPr id="10" name="Picture 9" descr="Vallathole J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768758"/>
            <a:ext cx="3589521" cy="2160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357818" y="60007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Vallathole</a:t>
            </a:r>
            <a:r>
              <a:rPr lang="en-US" b="1" dirty="0" smtClean="0"/>
              <a:t> Jn.</a:t>
            </a:r>
            <a:endParaRPr lang="en-IN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571612"/>
            <a:ext cx="6500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None/>
              <a:defRPr/>
            </a:pP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Flyover at </a:t>
            </a:r>
            <a:r>
              <a:rPr lang="en-US" sz="3600" b="1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Palarivattom</a:t>
            </a:r>
            <a:r>
              <a:rPr lang="en-US" sz="3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in NH 66 (OLD 47) BYPASS</a:t>
            </a:r>
          </a:p>
          <a:p>
            <a:pPr algn="ctr"/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1000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Flyover </a:t>
            </a: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at </a:t>
            </a:r>
            <a:r>
              <a:rPr lang="en-US" sz="2000" b="1" kern="0" dirty="0" err="1" smtClean="0">
                <a:solidFill>
                  <a:schemeClr val="bg1"/>
                </a:solidFill>
                <a:cs typeface="Arial" charset="0"/>
              </a:rPr>
              <a:t>Palarivattom</a:t>
            </a: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 in NH 66 (OLD 47) BYPASS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chemeClr val="bg1"/>
                </a:solidFill>
                <a:cs typeface="Arial" charset="0"/>
              </a:rPr>
              <a:t>Progress Graph</a:t>
            </a: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-30.05.2015</a:t>
            </a:r>
            <a:endParaRPr lang="en-IN" sz="2000" b="1" kern="0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IN" sz="2000" kern="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Picture 4" descr="PROGRESS.dwg 31.5.15-Layou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185847"/>
            <a:ext cx="8072464" cy="5243549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10917</TotalTime>
  <Words>1862</Words>
  <Application>Microsoft Office PowerPoint</Application>
  <PresentationFormat>On-screen Show (4:3)</PresentationFormat>
  <Paragraphs>929</Paragraphs>
  <Slides>35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UP GRADATION OF AIRPORT SEAPORT ROAD TO FOUR LANE -PHASE I –  PROGRESS  REPORT AS ON  30.05.2015</vt:lpstr>
      <vt:lpstr>UP GRADATION OF AIRPORT SEAPORT ROAD TO FOUR LANE -PHASE I –  PROGRESS REPORT AS ON  30.05.2015</vt:lpstr>
      <vt:lpstr>Slide 6</vt:lpstr>
      <vt:lpstr>UP GRADATION OF AIRPORT SEAPORT ROAD TO FOUR LANE - PHASE  I PROGRESS PHOTOS – 30.05.2015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acer</cp:lastModifiedBy>
  <cp:revision>1680</cp:revision>
  <dcterms:created xsi:type="dcterms:W3CDTF">2013-02-27T04:46:41Z</dcterms:created>
  <dcterms:modified xsi:type="dcterms:W3CDTF">2015-06-11T06:01:00Z</dcterms:modified>
</cp:coreProperties>
</file>